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67" r:id="rId11"/>
    <p:sldId id="258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4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5CEA8-E425-6143-B197-0B65DE368F12}" type="datetimeFigureOut">
              <a:rPr lang="fr-FR" smtClean="0"/>
              <a:t>20/06/13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7309D-8824-9441-A3B6-C16212EC455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A35FE4-29F8-D746-932C-4C8FDE015AB3}" type="slidenum">
              <a:rPr lang="fr-FR"/>
              <a:pPr/>
              <a:t>1</a:t>
            </a:fld>
            <a:endParaRPr lang="fr-FR"/>
          </a:p>
        </p:txBody>
      </p:sp>
      <p:sp>
        <p:nvSpPr>
          <p:cNvPr id="8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E7D5-0EA7-7944-923C-CAF6B65BF80E}" type="datetimeFigureOut">
              <a:rPr lang="fr-FR" smtClean="0"/>
              <a:pPr/>
              <a:t>20/06/13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0F1E-88F2-5D49-9895-76DE5BA9FE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E7D5-0EA7-7944-923C-CAF6B65BF80E}" type="datetimeFigureOut">
              <a:rPr lang="fr-FR" smtClean="0"/>
              <a:pPr/>
              <a:t>20/06/13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0F1E-88F2-5D49-9895-76DE5BA9FE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E7D5-0EA7-7944-923C-CAF6B65BF80E}" type="datetimeFigureOut">
              <a:rPr lang="fr-FR" smtClean="0"/>
              <a:pPr/>
              <a:t>20/06/13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0F1E-88F2-5D49-9895-76DE5BA9FE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E7D5-0EA7-7944-923C-CAF6B65BF80E}" type="datetimeFigureOut">
              <a:rPr lang="fr-FR" smtClean="0"/>
              <a:pPr/>
              <a:t>20/06/13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0F1E-88F2-5D49-9895-76DE5BA9FE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E7D5-0EA7-7944-923C-CAF6B65BF80E}" type="datetimeFigureOut">
              <a:rPr lang="fr-FR" smtClean="0"/>
              <a:pPr/>
              <a:t>20/06/13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0F1E-88F2-5D49-9895-76DE5BA9FE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E7D5-0EA7-7944-923C-CAF6B65BF80E}" type="datetimeFigureOut">
              <a:rPr lang="fr-FR" smtClean="0"/>
              <a:pPr/>
              <a:t>20/06/13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0F1E-88F2-5D49-9895-76DE5BA9FE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E7D5-0EA7-7944-923C-CAF6B65BF80E}" type="datetimeFigureOut">
              <a:rPr lang="fr-FR" smtClean="0"/>
              <a:pPr/>
              <a:t>20/06/13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0F1E-88F2-5D49-9895-76DE5BA9FE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E7D5-0EA7-7944-923C-CAF6B65BF80E}" type="datetimeFigureOut">
              <a:rPr lang="fr-FR" smtClean="0"/>
              <a:pPr/>
              <a:t>20/06/13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0F1E-88F2-5D49-9895-76DE5BA9FE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E7D5-0EA7-7944-923C-CAF6B65BF80E}" type="datetimeFigureOut">
              <a:rPr lang="fr-FR" smtClean="0"/>
              <a:pPr/>
              <a:t>20/06/13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0F1E-88F2-5D49-9895-76DE5BA9FE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E7D5-0EA7-7944-923C-CAF6B65BF80E}" type="datetimeFigureOut">
              <a:rPr lang="fr-FR" smtClean="0"/>
              <a:pPr/>
              <a:t>20/06/13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0F1E-88F2-5D49-9895-76DE5BA9FE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E7D5-0EA7-7944-923C-CAF6B65BF80E}" type="datetimeFigureOut">
              <a:rPr lang="fr-FR" smtClean="0"/>
              <a:pPr/>
              <a:t>20/06/13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0F1E-88F2-5D49-9895-76DE5BA9FE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DE7D5-0EA7-7944-923C-CAF6B65BF80E}" type="datetimeFigureOut">
              <a:rPr lang="fr-FR" smtClean="0"/>
              <a:pPr/>
              <a:t>20/06/13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30F1E-88F2-5D49-9895-76DE5BA9FE5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5799" y="6356350"/>
            <a:ext cx="7101687" cy="365125"/>
          </a:xfrm>
        </p:spPr>
        <p:txBody>
          <a:bodyPr/>
          <a:lstStyle/>
          <a:p>
            <a:r>
              <a:rPr lang="fr-FR" dirty="0" smtClean="0"/>
              <a:t>Sylvaine Turck-Chièze CEA 20th </a:t>
            </a:r>
            <a:r>
              <a:rPr lang="fr-FR" dirty="0" err="1" smtClean="0"/>
              <a:t>June</a:t>
            </a:r>
            <a:r>
              <a:rPr lang="fr-FR" dirty="0" smtClean="0"/>
              <a:t> 2013, </a:t>
            </a:r>
            <a:r>
              <a:rPr lang="fr-FR" dirty="0" err="1"/>
              <a:t>Celebration</a:t>
            </a:r>
            <a:r>
              <a:rPr lang="fr-FR" dirty="0"/>
              <a:t> of the</a:t>
            </a:r>
            <a:r>
              <a:rPr lang="fr-FR" dirty="0" smtClean="0"/>
              <a:t> 80th </a:t>
            </a:r>
            <a:r>
              <a:rPr lang="fr-FR" dirty="0" err="1"/>
              <a:t>birthday</a:t>
            </a:r>
            <a:r>
              <a:rPr lang="fr-FR" dirty="0"/>
              <a:t> of</a:t>
            </a:r>
            <a:r>
              <a:rPr lang="fr-FR" dirty="0" smtClean="0"/>
              <a:t> Alan Gabriel</a:t>
            </a:r>
            <a:endParaRPr lang="fr-FR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0"/>
            <a:ext cx="2971800" cy="5791200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Happy </a:t>
            </a:r>
            <a:r>
              <a:rPr lang="fr-FR" dirty="0" err="1">
                <a:solidFill>
                  <a:schemeClr val="accent2"/>
                </a:solidFill>
              </a:rPr>
              <a:t>birthday</a:t>
            </a:r>
            <a:r>
              <a:rPr lang="fr-FR" dirty="0" smtClean="0">
                <a:solidFill>
                  <a:schemeClr val="accent2"/>
                </a:solidFill>
              </a:rPr>
              <a:t/>
            </a:r>
            <a:br>
              <a:rPr lang="fr-FR" dirty="0" smtClean="0">
                <a:solidFill>
                  <a:schemeClr val="accent2"/>
                </a:solidFill>
              </a:rPr>
            </a:br>
            <a:r>
              <a:rPr lang="fr-FR" dirty="0" smtClean="0">
                <a:solidFill>
                  <a:schemeClr val="accent2"/>
                </a:solidFill>
              </a:rPr>
              <a:t>Alan </a:t>
            </a:r>
            <a:br>
              <a:rPr lang="fr-FR" dirty="0" smtClean="0">
                <a:solidFill>
                  <a:schemeClr val="accent2"/>
                </a:solidFill>
              </a:rPr>
            </a:br>
            <a:r>
              <a:rPr lang="fr-FR" dirty="0" smtClean="0">
                <a:solidFill>
                  <a:schemeClr val="accent2"/>
                </a:solidFill>
              </a:rPr>
              <a:t/>
            </a:r>
            <a:br>
              <a:rPr lang="fr-FR" dirty="0" smtClean="0">
                <a:solidFill>
                  <a:schemeClr val="accent2"/>
                </a:solidFill>
              </a:rPr>
            </a:br>
            <a:r>
              <a:rPr lang="fr-FR" sz="1800" b="1" dirty="0" err="1" smtClean="0">
                <a:solidFill>
                  <a:schemeClr val="accent2"/>
                </a:solidFill>
              </a:rPr>
              <a:t>our</a:t>
            </a:r>
            <a:r>
              <a:rPr lang="fr-FR" sz="1800" b="1" dirty="0" smtClean="0">
                <a:solidFill>
                  <a:schemeClr val="accent2"/>
                </a:solidFill>
              </a:rPr>
              <a:t> </a:t>
            </a:r>
            <a:r>
              <a:rPr lang="fr-FR" sz="1800" b="1" dirty="0" err="1" smtClean="0">
                <a:solidFill>
                  <a:schemeClr val="accent2"/>
                </a:solidFill>
              </a:rPr>
              <a:t>common</a:t>
            </a:r>
            <a:r>
              <a:rPr lang="fr-FR" sz="1800" b="1" dirty="0" smtClean="0">
                <a:solidFill>
                  <a:schemeClr val="accent2"/>
                </a:solidFill>
              </a:rPr>
              <a:t> </a:t>
            </a:r>
            <a:r>
              <a:rPr lang="fr-FR" sz="1800" b="1" dirty="0" err="1" smtClean="0">
                <a:solidFill>
                  <a:schemeClr val="accent2"/>
                </a:solidFill>
              </a:rPr>
              <a:t>interest</a:t>
            </a:r>
            <a:r>
              <a:rPr lang="fr-FR" sz="1800" b="1" dirty="0" smtClean="0">
                <a:solidFill>
                  <a:schemeClr val="accent2"/>
                </a:solidFill>
              </a:rPr>
              <a:t> for </a:t>
            </a:r>
            <a:r>
              <a:rPr lang="fr-FR" sz="1800" b="1" dirty="0" err="1" smtClean="0">
                <a:solidFill>
                  <a:schemeClr val="accent2"/>
                </a:solidFill>
              </a:rPr>
              <a:t>fundamental</a:t>
            </a:r>
            <a:r>
              <a:rPr lang="fr-FR" sz="1800" b="1" dirty="0" smtClean="0">
                <a:solidFill>
                  <a:schemeClr val="accent2"/>
                </a:solidFill>
              </a:rPr>
              <a:t> </a:t>
            </a:r>
            <a:r>
              <a:rPr lang="fr-FR" sz="1800" b="1" dirty="0" err="1" smtClean="0">
                <a:solidFill>
                  <a:schemeClr val="accent2"/>
                </a:solidFill>
              </a:rPr>
              <a:t>physics</a:t>
            </a:r>
            <a:r>
              <a:rPr lang="fr-FR" sz="1800" b="1" dirty="0" smtClean="0">
                <a:solidFill>
                  <a:schemeClr val="accent2"/>
                </a:solidFill>
              </a:rPr>
              <a:t/>
            </a:r>
            <a:br>
              <a:rPr lang="fr-FR" sz="1800" b="1" dirty="0" smtClean="0">
                <a:solidFill>
                  <a:schemeClr val="accent2"/>
                </a:solidFill>
              </a:rPr>
            </a:br>
            <a:r>
              <a:rPr lang="fr-FR" sz="1800" b="1" dirty="0" smtClean="0">
                <a:solidFill>
                  <a:schemeClr val="accent2"/>
                </a:solidFill>
              </a:rPr>
              <a:t/>
            </a:r>
            <a:br>
              <a:rPr lang="fr-FR" sz="1800" b="1" dirty="0" smtClean="0">
                <a:solidFill>
                  <a:schemeClr val="accent2"/>
                </a:solidFill>
              </a:rPr>
            </a:br>
            <a:r>
              <a:rPr lang="fr-FR" sz="1800" b="1" dirty="0" smtClean="0">
                <a:solidFill>
                  <a:schemeClr val="accent2"/>
                </a:solidFill>
              </a:rPr>
              <a:t>Our GOLF </a:t>
            </a:r>
            <a:r>
              <a:rPr lang="fr-FR" sz="1800" b="1" dirty="0" err="1" smtClean="0">
                <a:solidFill>
                  <a:schemeClr val="accent2"/>
                </a:solidFill>
              </a:rPr>
              <a:t>common</a:t>
            </a:r>
            <a:r>
              <a:rPr lang="fr-FR" sz="1800" b="1" dirty="0" smtClean="0">
                <a:solidFill>
                  <a:schemeClr val="accent2"/>
                </a:solidFill>
              </a:rPr>
              <a:t> contribution</a:t>
            </a:r>
            <a:endParaRPr lang="fr-F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715000" cy="4114800"/>
          </a:xfrm>
        </p:spPr>
        <p:txBody>
          <a:bodyPr/>
          <a:lstStyle/>
          <a:p>
            <a:endParaRPr lang="en-GB"/>
          </a:p>
        </p:txBody>
      </p:sp>
      <p:pic>
        <p:nvPicPr>
          <p:cNvPr id="4100" name="Picture 4" descr="anniversaire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90" y="559432"/>
            <a:ext cx="5138738" cy="5638800"/>
          </a:xfrm>
          <a:prstGeom prst="rect">
            <a:avLst/>
          </a:prstGeom>
          <a:noFill/>
        </p:spPr>
      </p:pic>
      <p:pic>
        <p:nvPicPr>
          <p:cNvPr id="8" name="Picture 4" descr="eclatéSoleil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5101" y="70581"/>
            <a:ext cx="2143450" cy="162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66800"/>
            <a:ext cx="7101556" cy="463288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350939" y="5909400"/>
            <a:ext cx="505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dirty="0" err="1" smtClean="0"/>
              <a:t>Bouvier</a:t>
            </a:r>
            <a:r>
              <a:rPr lang="en-GB" dirty="0" smtClean="0"/>
              <a:t> et al. 2009, 2013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5214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8000"/>
                </a:solidFill>
              </a:rPr>
              <a:t>Thank you for this adventure</a:t>
            </a:r>
            <a:r>
              <a:rPr lang="en-GB" sz="2800" smtClean="0">
                <a:solidFill>
                  <a:srgbClr val="008000"/>
                </a:solidFill>
              </a:rPr>
              <a:t>, </a:t>
            </a:r>
            <a:br>
              <a:rPr lang="en-GB" sz="2800" smtClean="0">
                <a:solidFill>
                  <a:srgbClr val="008000"/>
                </a:solidFill>
              </a:rPr>
            </a:br>
            <a:r>
              <a:rPr lang="en-GB" sz="2800" smtClean="0">
                <a:solidFill>
                  <a:srgbClr val="008000"/>
                </a:solidFill>
              </a:rPr>
              <a:t>thank </a:t>
            </a:r>
            <a:r>
              <a:rPr lang="en-GB" sz="2800" dirty="0" smtClean="0">
                <a:solidFill>
                  <a:srgbClr val="008000"/>
                </a:solidFill>
              </a:rPr>
              <a:t>you to Jacques </a:t>
            </a:r>
            <a:r>
              <a:rPr lang="en-GB" sz="2800" dirty="0" err="1" smtClean="0">
                <a:solidFill>
                  <a:srgbClr val="008000"/>
                </a:solidFill>
              </a:rPr>
              <a:t>Charra</a:t>
            </a:r>
            <a:r>
              <a:rPr lang="en-GB" sz="2800" dirty="0" smtClean="0">
                <a:solidFill>
                  <a:srgbClr val="008000"/>
                </a:solidFill>
              </a:rPr>
              <a:t> too</a:t>
            </a:r>
            <a:endParaRPr lang="en-GB" sz="2800" dirty="0">
              <a:solidFill>
                <a:srgbClr val="008000"/>
              </a:solidFill>
            </a:endParaRPr>
          </a:p>
        </p:txBody>
      </p:sp>
      <p:pic>
        <p:nvPicPr>
          <p:cNvPr id="4" name="Picture 6" descr="anniversaire150"/>
          <p:cNvPicPr>
            <a:picLocks noChangeAspect="1" noChangeArrowheads="1"/>
          </p:cNvPicPr>
          <p:nvPr/>
        </p:nvPicPr>
        <p:blipFill>
          <a:blip r:embed="rId2"/>
          <a:srcRect b="14082"/>
          <a:stretch>
            <a:fillRect/>
          </a:stretch>
        </p:blipFill>
        <p:spPr bwMode="auto">
          <a:xfrm>
            <a:off x="948400" y="1225512"/>
            <a:ext cx="3984625" cy="543083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933025" y="1721393"/>
            <a:ext cx="4210975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Space climate is developing</a:t>
            </a:r>
          </a:p>
          <a:p>
            <a:endParaRPr lang="en-GB" dirty="0" smtClean="0"/>
          </a:p>
          <a:p>
            <a:r>
              <a:rPr lang="en-GB" dirty="0" err="1" smtClean="0"/>
              <a:t>Exoplanets</a:t>
            </a:r>
            <a:r>
              <a:rPr lang="en-GB" dirty="0" smtClean="0"/>
              <a:t> need to be understood</a:t>
            </a:r>
          </a:p>
          <a:p>
            <a:endParaRPr lang="en-GB" dirty="0" smtClean="0"/>
          </a:p>
          <a:p>
            <a:r>
              <a:rPr lang="en-GB" dirty="0" smtClean="0"/>
              <a:t>GOLF is continuing to produce data and we continue to work on</a:t>
            </a:r>
          </a:p>
          <a:p>
            <a:endParaRPr lang="en-GB" dirty="0" smtClean="0"/>
          </a:p>
          <a:p>
            <a:r>
              <a:rPr lang="en-GB" dirty="0" smtClean="0"/>
              <a:t>The successor of GOLF has been qualified in our laboratory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008000"/>
                </a:solidFill>
              </a:rPr>
              <a:t>Turck-Chièze et al. 2012 RAA: all the values</a:t>
            </a:r>
          </a:p>
          <a:p>
            <a:endParaRPr lang="en-GB" dirty="0" smtClean="0"/>
          </a:p>
          <a:p>
            <a:r>
              <a:rPr lang="en-GB" sz="3600" b="1" dirty="0" smtClean="0">
                <a:solidFill>
                  <a:srgbClr val="FF0000"/>
                </a:solidFill>
              </a:rPr>
              <a:t>You should be proud of our space common experience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Low degree modes</a:t>
            </a:r>
            <a:br>
              <a:rPr lang="en-GB" dirty="0" smtClean="0"/>
            </a:br>
            <a:r>
              <a:rPr lang="en-GB" sz="2400" dirty="0" smtClean="0">
                <a:solidFill>
                  <a:srgbClr val="FF0000"/>
                </a:solidFill>
              </a:rPr>
              <a:t>The core</a:t>
            </a:r>
            <a:r>
              <a:rPr lang="en-GB" sz="2000" dirty="0" smtClean="0"/>
              <a:t>: 0.5 </a:t>
            </a:r>
            <a:r>
              <a:rPr lang="en-GB" sz="2000" dirty="0" err="1" smtClean="0"/>
              <a:t>microHz</a:t>
            </a:r>
            <a:r>
              <a:rPr lang="en-GB" sz="2000" dirty="0" smtClean="0"/>
              <a:t>   11 year variability: about 0.5 </a:t>
            </a:r>
            <a:r>
              <a:rPr lang="en-GB" sz="2000" dirty="0" err="1" smtClean="0"/>
              <a:t>microHz</a:t>
            </a:r>
            <a:endParaRPr lang="en-GB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205" y="1600200"/>
            <a:ext cx="6503082" cy="4945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Global oscillations at low frequency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We use oscillations below 1.6 </a:t>
            </a:r>
            <a:r>
              <a:rPr lang="en-GB" sz="2400" dirty="0" err="1" smtClean="0"/>
              <a:t>mHz</a:t>
            </a:r>
            <a:r>
              <a:rPr lang="en-GB" sz="2400" dirty="0" smtClean="0"/>
              <a:t>: </a:t>
            </a:r>
            <a:br>
              <a:rPr lang="en-GB" sz="2400" dirty="0" smtClean="0"/>
            </a:br>
            <a:r>
              <a:rPr lang="en-GB" sz="2400" dirty="0" smtClean="0">
                <a:solidFill>
                  <a:srgbClr val="FF0000"/>
                </a:solidFill>
              </a:rPr>
              <a:t>check of the SSM hypotheses, predictions of neutrinos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GOLF-VIR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920" y="1417638"/>
            <a:ext cx="4827826" cy="534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6"/>
          <p:cNvCxnSpPr/>
          <p:nvPr/>
        </p:nvCxnSpPr>
        <p:spPr>
          <a:xfrm rot="5400000">
            <a:off x="1878766" y="3904925"/>
            <a:ext cx="434481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analyse_SSeMSSMpu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734820" y="1596863"/>
            <a:ext cx="2951980" cy="38204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426052" y="5667986"/>
            <a:ext cx="3568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Turck-Chièze et al. 2001</a:t>
            </a:r>
          </a:p>
          <a:p>
            <a:r>
              <a:rPr lang="en-GB" dirty="0" smtClean="0"/>
              <a:t>Turck-Chièze et al. 2011</a:t>
            </a:r>
          </a:p>
          <a:p>
            <a:r>
              <a:rPr lang="en-GB" dirty="0" smtClean="0"/>
              <a:t>Turck-Chièze &amp; </a:t>
            </a:r>
            <a:r>
              <a:rPr lang="en-GB" dirty="0" err="1" smtClean="0"/>
              <a:t>Couvidat</a:t>
            </a:r>
            <a:r>
              <a:rPr lang="en-GB" dirty="0" smtClean="0"/>
              <a:t>  Report in Progress in Physics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Global oscillations at low </a:t>
            </a:r>
            <a:r>
              <a:rPr lang="en-GB" dirty="0" smtClean="0"/>
              <a:t>frequency</a:t>
            </a:r>
            <a:br>
              <a:rPr lang="en-GB" dirty="0" smtClean="0"/>
            </a:br>
            <a:r>
              <a:rPr lang="en-GB" sz="2667" dirty="0" smtClean="0">
                <a:solidFill>
                  <a:srgbClr val="FF0000"/>
                </a:solidFill>
              </a:rPr>
              <a:t>Shallow dynamo or global dynamo: 2 and 11 year cycles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dirty="0" err="1" smtClean="0"/>
              <a:t>Salabert</a:t>
            </a:r>
            <a:r>
              <a:rPr lang="en-GB" sz="2000" dirty="0" smtClean="0"/>
              <a:t> et al. 2009, </a:t>
            </a:r>
            <a:r>
              <a:rPr lang="en-GB" sz="2000" dirty="0" err="1" smtClean="0"/>
              <a:t>Simoniello</a:t>
            </a:r>
            <a:r>
              <a:rPr lang="en-GB" sz="2000" dirty="0" smtClean="0"/>
              <a:t> et al. 2013</a:t>
            </a:r>
            <a:endParaRPr lang="en-GB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 3" descr="Fig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16200000">
            <a:off x="2488907" y="-528930"/>
            <a:ext cx="4373287" cy="8936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GONG data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017" y="1247347"/>
            <a:ext cx="9356017" cy="5617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34784"/>
            <a:ext cx="941331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Common Subsurface direct magnetic effect</a:t>
            </a:r>
            <a:br>
              <a:rPr lang="en-GB" dirty="0" smtClean="0"/>
            </a:br>
            <a:r>
              <a:rPr lang="en-GB" sz="2000" dirty="0" err="1" smtClean="0">
                <a:solidFill>
                  <a:srgbClr val="0000FF"/>
                </a:solidFill>
              </a:rPr>
              <a:t>Simoniello</a:t>
            </a:r>
            <a:r>
              <a:rPr lang="en-GB" sz="2000" dirty="0" smtClean="0">
                <a:solidFill>
                  <a:srgbClr val="0000FF"/>
                </a:solidFill>
              </a:rPr>
              <a:t>, …T-C…</a:t>
            </a:r>
            <a:r>
              <a:rPr lang="en-GB" sz="2000" dirty="0" err="1" smtClean="0">
                <a:solidFill>
                  <a:srgbClr val="0000FF"/>
                </a:solidFill>
              </a:rPr>
              <a:t>ApJ</a:t>
            </a:r>
            <a:r>
              <a:rPr lang="en-GB" sz="2000" dirty="0" smtClean="0">
                <a:solidFill>
                  <a:srgbClr val="0000FF"/>
                </a:solidFill>
              </a:rPr>
              <a:t> </a:t>
            </a:r>
            <a:r>
              <a:rPr lang="en-GB" sz="2000" dirty="0" err="1" smtClean="0">
                <a:solidFill>
                  <a:srgbClr val="0000FF"/>
                </a:solidFill>
              </a:rPr>
              <a:t>lett</a:t>
            </a:r>
            <a:r>
              <a:rPr lang="en-GB" sz="2000" dirty="0" smtClean="0">
                <a:solidFill>
                  <a:srgbClr val="0000FF"/>
                </a:solidFill>
              </a:rPr>
              <a:t> 2013</a:t>
            </a:r>
            <a:endParaRPr lang="en-GB" sz="2000" dirty="0">
              <a:solidFill>
                <a:srgbClr val="0000FF"/>
              </a:solidFill>
            </a:endParaRPr>
          </a:p>
        </p:txBody>
      </p:sp>
      <p:pic>
        <p:nvPicPr>
          <p:cNvPr id="4" name="Image 3" descr="dnu_depth_dependence_lf_hf_dc_95_11.pdf"/>
          <p:cNvPicPr>
            <a:picLocks noChangeAspect="1"/>
          </p:cNvPicPr>
          <p:nvPr/>
        </p:nvPicPr>
        <p:blipFill>
          <a:blip r:embed="rId2"/>
          <a:srcRect b="45633"/>
          <a:stretch>
            <a:fillRect/>
          </a:stretch>
        </p:blipFill>
        <p:spPr bwMode="auto">
          <a:xfrm>
            <a:off x="-475687" y="1285211"/>
            <a:ext cx="5299075" cy="521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rcRect l="6847"/>
          <a:stretch>
            <a:fillRect/>
          </a:stretch>
        </p:blipFill>
        <p:spPr>
          <a:xfrm>
            <a:off x="4522514" y="1417638"/>
            <a:ext cx="5211227" cy="507955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7200" y="1061099"/>
            <a:ext cx="3459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The QBP might be the result of the beating between components of the magnetic field of the sub surface, not a second dynamo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Have we detect gravity modes ?</a:t>
            </a:r>
            <a:br>
              <a:rPr lang="en-GB" dirty="0" smtClean="0"/>
            </a:br>
            <a:r>
              <a:rPr lang="en-GB" sz="2667" b="1" dirty="0" smtClean="0">
                <a:solidFill>
                  <a:srgbClr val="FF0000"/>
                </a:solidFill>
              </a:rPr>
              <a:t>Non anticipated phenomena</a:t>
            </a:r>
            <a:endParaRPr lang="en-GB" sz="2667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3" descr="GOLF-VIR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902" y="1321436"/>
            <a:ext cx="4827826" cy="534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856358" y="2193720"/>
            <a:ext cx="28304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Solar Granulation noise</a:t>
            </a:r>
          </a:p>
          <a:p>
            <a:endParaRPr lang="en-GB" dirty="0" smtClean="0"/>
          </a:p>
          <a:p>
            <a:r>
              <a:rPr lang="en-GB" dirty="0" smtClean="0"/>
              <a:t>Not measurable before SOHO launch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Have we detect gravity modes ?</a:t>
            </a:r>
            <a:br>
              <a:rPr lang="en-GB" dirty="0" smtClean="0"/>
            </a:br>
            <a:r>
              <a:rPr lang="en-GB" sz="2667" b="1" dirty="0" smtClean="0">
                <a:solidFill>
                  <a:srgbClr val="FF0000"/>
                </a:solidFill>
              </a:rPr>
              <a:t>Non anticipated phenomena: </a:t>
            </a:r>
            <a:r>
              <a:rPr lang="en-GB" sz="2667" b="1" dirty="0" err="1" smtClean="0">
                <a:solidFill>
                  <a:srgbClr val="FF0000"/>
                </a:solidFill>
              </a:rPr>
              <a:t>Basu</a:t>
            </a:r>
            <a:r>
              <a:rPr lang="en-GB" sz="2667" b="1" dirty="0" smtClean="0">
                <a:solidFill>
                  <a:srgbClr val="FF0000"/>
                </a:solidFill>
              </a:rPr>
              <a:t> &amp; </a:t>
            </a:r>
            <a:r>
              <a:rPr lang="en-GB" sz="2667" b="1" dirty="0" err="1" smtClean="0">
                <a:solidFill>
                  <a:srgbClr val="FF0000"/>
                </a:solidFill>
              </a:rPr>
              <a:t>Antia</a:t>
            </a:r>
            <a:r>
              <a:rPr lang="en-GB" sz="2667" b="1" dirty="0" smtClean="0">
                <a:solidFill>
                  <a:srgbClr val="FF0000"/>
                </a:solidFill>
              </a:rPr>
              <a:t> 2003</a:t>
            </a:r>
            <a:endParaRPr lang="en-GB" sz="2667" b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4436"/>
            <a:ext cx="6233565" cy="5001164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rcRect l="-42568" r="-42568"/>
          <a:stretch>
            <a:fillRect/>
          </a:stretch>
        </p:blipFill>
        <p:spPr>
          <a:xfrm>
            <a:off x="4238072" y="1594436"/>
            <a:ext cx="5717310" cy="31443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827399" y="4909053"/>
            <a:ext cx="3095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Impact on the lifetime of the modes and their central frequency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272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The solar rotation of the core</a:t>
            </a:r>
            <a:br>
              <a:rPr lang="en-GB" dirty="0" smtClean="0"/>
            </a:br>
            <a:r>
              <a:rPr lang="en-GB" sz="2000" dirty="0" smtClean="0">
                <a:solidFill>
                  <a:srgbClr val="0000FF"/>
                </a:solidFill>
              </a:rPr>
              <a:t>Turck-Chièze et al. 2004,Garcia et al. 2007, 2011, T-C et al. 2010</a:t>
            </a:r>
            <a:endParaRPr lang="en-GB" sz="2000" dirty="0">
              <a:solidFill>
                <a:srgbClr val="0000FF"/>
              </a:solidFill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0" y="1747147"/>
          <a:ext cx="3696443" cy="2556323"/>
        </p:xfrm>
        <a:graphic>
          <a:graphicData uri="http://schemas.openxmlformats.org/presentationml/2006/ole">
            <p:oleObj spid="_x0000_s28674" name="Acrobat Document" r:id="rId3" imgW="3428571" imgH="2371429" progId="">
              <p:embed/>
            </p:oleObj>
          </a:graphicData>
        </a:graphic>
      </p:graphicFrame>
      <p:pic>
        <p:nvPicPr>
          <p:cNvPr id="12" name="Picture 2" descr="omega_modelsAcBsCs_vs_heliosism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8390" y="1904591"/>
            <a:ext cx="5376906" cy="422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03543" y="4743327"/>
            <a:ext cx="254444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 smtClean="0"/>
              <a:t>Model </a:t>
            </a:r>
            <a:r>
              <a:rPr lang="fr-FR" sz="1600" dirty="0"/>
              <a:t>Bs 20 km/s </a:t>
            </a:r>
            <a:r>
              <a:rPr lang="fr-FR" sz="1600" dirty="0" err="1"/>
              <a:t>at</a:t>
            </a:r>
            <a:r>
              <a:rPr lang="fr-FR" sz="1600" dirty="0"/>
              <a:t> MS + </a:t>
            </a:r>
            <a:r>
              <a:rPr lang="fr-FR" sz="1600" dirty="0" err="1"/>
              <a:t>magnetic</a:t>
            </a:r>
            <a:r>
              <a:rPr lang="fr-FR" sz="1600" dirty="0"/>
              <a:t> </a:t>
            </a:r>
            <a:r>
              <a:rPr lang="fr-FR" sz="1600" dirty="0" err="1"/>
              <a:t>braking</a:t>
            </a:r>
            <a:r>
              <a:rPr lang="fr-FR" sz="1600" dirty="0"/>
              <a:t>;</a:t>
            </a:r>
            <a:r>
              <a:rPr lang="fr-FR" sz="1600" dirty="0" smtClean="0"/>
              <a:t> </a:t>
            </a:r>
          </a:p>
          <a:p>
            <a:pPr>
              <a:spcBef>
                <a:spcPct val="50000"/>
              </a:spcBef>
            </a:pPr>
            <a:r>
              <a:rPr lang="fr-FR" sz="1600" dirty="0" smtClean="0">
                <a:solidFill>
                  <a:srgbClr val="FF0000"/>
                </a:solidFill>
              </a:rPr>
              <a:t>Model Cs </a:t>
            </a:r>
            <a:r>
              <a:rPr lang="fr-FR" sz="1600" dirty="0">
                <a:solidFill>
                  <a:srgbClr val="FF0000"/>
                </a:solidFill>
              </a:rPr>
              <a:t>50 km/</a:t>
            </a:r>
            <a:r>
              <a:rPr lang="fr-FR" sz="1600" dirty="0" smtClean="0">
                <a:solidFill>
                  <a:srgbClr val="FF0000"/>
                </a:solidFill>
              </a:rPr>
              <a:t>s</a:t>
            </a:r>
          </a:p>
          <a:p>
            <a:pPr>
              <a:spcBef>
                <a:spcPct val="50000"/>
              </a:spcBef>
            </a:pPr>
            <a:r>
              <a:rPr lang="fr-FR" sz="1600" dirty="0" smtClean="0">
                <a:solidFill>
                  <a:srgbClr val="008000"/>
                </a:solidFill>
              </a:rPr>
              <a:t>Model </a:t>
            </a:r>
            <a:r>
              <a:rPr lang="fr-FR" sz="1600" dirty="0" err="1" smtClean="0">
                <a:solidFill>
                  <a:srgbClr val="008000"/>
                </a:solidFill>
              </a:rPr>
              <a:t>Ac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is</a:t>
            </a:r>
            <a:r>
              <a:rPr lang="fr-FR" sz="1600" dirty="0" smtClean="0">
                <a:solidFill>
                  <a:srgbClr val="FF0000"/>
                </a:solidFill>
              </a:rPr>
              <a:t> a model </a:t>
            </a:r>
            <a:r>
              <a:rPr lang="fr-FR" sz="1600" dirty="0" err="1" smtClean="0">
                <a:solidFill>
                  <a:srgbClr val="FF0000"/>
                </a:solidFill>
              </a:rPr>
              <a:t>where</a:t>
            </a:r>
            <a:r>
              <a:rPr lang="fr-FR" sz="1600" dirty="0" smtClean="0">
                <a:solidFill>
                  <a:srgbClr val="FF0000"/>
                </a:solidFill>
              </a:rPr>
              <a:t> the initial rotation </a:t>
            </a:r>
            <a:r>
              <a:rPr lang="fr-FR" sz="1600" dirty="0" err="1" smtClean="0">
                <a:solidFill>
                  <a:srgbClr val="FF0000"/>
                </a:solidFill>
              </a:rPr>
              <a:t>is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very</a:t>
            </a:r>
            <a:r>
              <a:rPr lang="fr-FR" sz="1600" dirty="0" smtClean="0">
                <a:solidFill>
                  <a:srgbClr val="FF0000"/>
                </a:solidFill>
              </a:rPr>
              <a:t> slow: 2km/s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67924" y="1100816"/>
            <a:ext cx="877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Yes, we believe for numerous reasons, it would nice to  confirm and extend, GOLFNG is built, GOLFNG in space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375</Words>
  <Application>Microsoft Macintosh PowerPoint</Application>
  <PresentationFormat>Présentation à l'écran (4:3)</PresentationFormat>
  <Paragraphs>36</Paragraphs>
  <Slides>11</Slides>
  <Notes>1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Thème Office</vt:lpstr>
      <vt:lpstr>Acrobat Document</vt:lpstr>
      <vt:lpstr>Happy birthday Alan   our common interest for fundamental physics  Our GOLF common contribution</vt:lpstr>
      <vt:lpstr>Low degree modes The core: 0.5 microHz   11 year variability: about 0.5 microHz</vt:lpstr>
      <vt:lpstr>Global oscillations at low frequency We use oscillations below 1.6 mHz:  check of the SSM hypotheses, predictions of neutrinos</vt:lpstr>
      <vt:lpstr>Global oscillations at low frequency Shallow dynamo or global dynamo: 2 and 11 year cycles Salabert et al. 2009, Simoniello et al. 2013</vt:lpstr>
      <vt:lpstr>GONG data</vt:lpstr>
      <vt:lpstr>Common Subsurface direct magnetic effect Simoniello, …T-C…ApJ lett 2013</vt:lpstr>
      <vt:lpstr>Have we detect gravity modes ? Non anticipated phenomena</vt:lpstr>
      <vt:lpstr>Have we detect gravity modes ? Non anticipated phenomena: Basu &amp; Antia 2003</vt:lpstr>
      <vt:lpstr>The solar rotation of the core Turck-Chièze et al. 2004,Garcia et al. 2007, 2011, T-C et al. 2010</vt:lpstr>
      <vt:lpstr>Diapositive 10</vt:lpstr>
      <vt:lpstr>Thank you for this adventure,  thank you to Jacques Charra too</vt:lpstr>
    </vt:vector>
  </TitlesOfParts>
  <Company>CEA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Alan Gabriel</dc:title>
  <dc:creator>Sylvaine Turck-Chièze</dc:creator>
  <cp:lastModifiedBy>Sylvaine Turck-Chièze</cp:lastModifiedBy>
  <cp:revision>7</cp:revision>
  <cp:lastPrinted>2013-06-20T09:59:48Z</cp:lastPrinted>
  <dcterms:created xsi:type="dcterms:W3CDTF">2013-06-20T09:01:04Z</dcterms:created>
  <dcterms:modified xsi:type="dcterms:W3CDTF">2013-06-20T10:00:04Z</dcterms:modified>
</cp:coreProperties>
</file>